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5"/>
  </p:notesMasterIdLst>
  <p:handoutMasterIdLst>
    <p:handoutMasterId r:id="rId26"/>
  </p:handoutMasterIdLst>
  <p:sldIdLst>
    <p:sldId id="1720" r:id="rId6"/>
    <p:sldId id="1663" r:id="rId7"/>
    <p:sldId id="4921" r:id="rId8"/>
    <p:sldId id="4924" r:id="rId9"/>
    <p:sldId id="4907" r:id="rId10"/>
    <p:sldId id="4910" r:id="rId11"/>
    <p:sldId id="4911" r:id="rId12"/>
    <p:sldId id="4912" r:id="rId13"/>
    <p:sldId id="4915" r:id="rId14"/>
    <p:sldId id="4913" r:id="rId15"/>
    <p:sldId id="4914" r:id="rId16"/>
    <p:sldId id="3720" r:id="rId17"/>
    <p:sldId id="4918" r:id="rId18"/>
    <p:sldId id="4919" r:id="rId19"/>
    <p:sldId id="4920" r:id="rId20"/>
    <p:sldId id="1660" r:id="rId21"/>
    <p:sldId id="4926" r:id="rId22"/>
    <p:sldId id="4917" r:id="rId23"/>
    <p:sldId id="4916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20"/>
            <p14:sldId id="1663"/>
            <p14:sldId id="4921"/>
            <p14:sldId id="4924"/>
            <p14:sldId id="4907"/>
            <p14:sldId id="4910"/>
            <p14:sldId id="4911"/>
            <p14:sldId id="4912"/>
            <p14:sldId id="4915"/>
            <p14:sldId id="4913"/>
            <p14:sldId id="4914"/>
            <p14:sldId id="3720"/>
            <p14:sldId id="4918"/>
            <p14:sldId id="4919"/>
            <p14:sldId id="4920"/>
            <p14:sldId id="1660"/>
            <p14:sldId id="4926"/>
            <p14:sldId id="4917"/>
            <p14:sldId id="4916"/>
          </p14:sldIdLst>
        </p14:section>
        <p14:section name="Extras" id="{4E7F9646-3804-4613-8C34-FE05D9E638A0}">
          <p14:sldIdLst/>
        </p14:section>
        <p14:section name="Soft Black template" id="{888AB95E-1B7E-4E95-8F39-C5D0E8372BC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5C2D91"/>
    <a:srgbClr val="FFFFFF"/>
    <a:srgbClr val="0D0D0D"/>
    <a:srgbClr val="0078D4"/>
    <a:srgbClr val="000000"/>
    <a:srgbClr val="1A1A1A"/>
    <a:srgbClr val="107C10"/>
    <a:srgbClr val="EAEAEA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FE105-6533-4427-8F4A-F288A402EF74}" v="7" dt="2019-04-02T17:13:08.154"/>
    <p1510:client id="{F9F36431-FE65-43DA-9F69-7AF6639D7B02}" v="1" dt="2019-04-02T21:37:23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7" autoAdjust="0"/>
    <p:restoredTop sz="92133" autoAdjust="0"/>
  </p:normalViewPr>
  <p:slideViewPr>
    <p:cSldViewPr snapToGrid="0">
      <p:cViewPr varScale="1">
        <p:scale>
          <a:sx n="62" d="100"/>
          <a:sy n="62" d="100"/>
        </p:scale>
        <p:origin x="28" y="11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6/7/2019 11:00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6/7/2019 11:00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6/7/2019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6/7/2019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6/7/2019 11:02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1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6/7/2019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2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6/7/2019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3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6/7/2019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7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6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926146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  <p:sldLayoutId id="2147484766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devopsdemogenerator.azurewebsites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visualstudio.github.com/" TargetMode="External"/><Relationship Id="rId4" Type="http://schemas.openxmlformats.org/officeDocument/2006/relationships/hyperlink" Target="https://github.com/hsachinraj/GitHub-AzureDevOp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491" y="2598003"/>
            <a:ext cx="5538509" cy="1661993"/>
          </a:xfrm>
        </p:spPr>
        <p:txBody>
          <a:bodyPr/>
          <a:lstStyle/>
          <a:p>
            <a:r>
              <a:rPr lang="en-US" dirty="0"/>
              <a:t>Taking DevOps to</a:t>
            </a:r>
            <a:br>
              <a:rPr lang="en-US" dirty="0"/>
            </a:br>
            <a:r>
              <a:rPr lang="en-US" dirty="0"/>
              <a:t>Next Level with </a:t>
            </a:r>
            <a:br>
              <a:rPr lang="en-US" dirty="0"/>
            </a:br>
            <a:r>
              <a:rPr lang="en-US" dirty="0"/>
              <a:t>VS 2019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6E55E6E-F84C-4E66-8D4B-C3C8B38739F7}"/>
              </a:ext>
            </a:extLst>
          </p:cNvPr>
          <p:cNvSpPr/>
          <p:nvPr/>
        </p:nvSpPr>
        <p:spPr bwMode="auto">
          <a:xfrm rot="16200000">
            <a:off x="4757956" y="4821512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499" cy="3514062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RELEASE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Manage all package types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Add packages to any pipeline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Share code efficiently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14907 L -3.125E-6 -3.7037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6E55E6E-F84C-4E66-8D4B-C3C8B38739F7}"/>
              </a:ext>
            </a:extLst>
          </p:cNvPr>
          <p:cNvSpPr/>
          <p:nvPr/>
        </p:nvSpPr>
        <p:spPr bwMode="auto">
          <a:xfrm rot="16200000">
            <a:off x="4754697" y="5832557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499" cy="3514061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TEST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Run tests and log defects from your browser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Track and asses quality throughout your lifecycle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Capture rich data for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42347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14537 L 4.79167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3C075C-3E77-4398-AB9D-8C56481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661" y="487"/>
            <a:ext cx="7844340" cy="6857027"/>
          </a:xfrm>
          <a:prstGeom prst="rect">
            <a:avLst/>
          </a:prstGeom>
        </p:spPr>
      </p:pic>
      <p:pic>
        <p:nvPicPr>
          <p:cNvPr id="2" name="Picture 1" descr="Screenshot of Azure Pipelines in the GitHub Marketplace">
            <a:extLst>
              <a:ext uri="{FF2B5EF4-FFF2-40B4-BE49-F238E27FC236}">
                <a16:creationId xmlns:a16="http://schemas.microsoft.com/office/drawing/2014/main" id="{379F16DC-6394-4B66-A292-2B5183D04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9"/>
          <a:stretch/>
        </p:blipFill>
        <p:spPr>
          <a:xfrm>
            <a:off x="6128097" y="1469039"/>
            <a:ext cx="6063904" cy="44155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3050043"/>
            <a:ext cx="5555966" cy="757914"/>
          </a:xfrm>
        </p:spPr>
        <p:txBody>
          <a:bodyPr/>
          <a:lstStyle/>
          <a:p>
            <a:r>
              <a:rPr lang="en-GB"/>
              <a:t>Azure DevOps</a:t>
            </a:r>
            <a:br>
              <a:rPr lang="en-GB"/>
            </a:br>
            <a:r>
              <a:rPr lang="en-GB"/>
              <a:t>Integrated with GitHub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3" y="4572001"/>
            <a:ext cx="5014667" cy="1905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Rich integration with Azure Pipelines and Azure Boards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35C09-9135-4724-A747-B3DC744DA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43" y="1096234"/>
            <a:ext cx="2321568" cy="192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B9D11AC-8D32-4442-AE0F-8B268D300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4D83F-16C0-412D-B1B8-D6C62889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Azure DevOps brings in all services together?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8668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B9D11AC-8D32-4442-AE0F-8B268D300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4D83F-16C0-412D-B1B8-D6C62889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Azure DevOps brings in all services together?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85987-F722-48DC-8096-14426F3C2E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5" y="2741896"/>
            <a:ext cx="5555965" cy="2573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Context switching</a:t>
            </a:r>
          </a:p>
          <a:p>
            <a:pPr marL="681297" lvl="1" indent="-457200">
              <a:buFont typeface="Arial" panose="020B0604020202020204" pitchFamily="34" charset="0"/>
              <a:buChar char="•"/>
            </a:pPr>
            <a:r>
              <a:rPr lang="en-US" dirty="0"/>
              <a:t>Switch less</a:t>
            </a:r>
          </a:p>
          <a:p>
            <a:pPr marL="681297" lvl="1" indent="-457200">
              <a:buFont typeface="Arial" panose="020B0604020202020204" pitchFamily="34" charset="0"/>
              <a:buChar char="•"/>
            </a:pPr>
            <a:r>
              <a:rPr lang="en-US" dirty="0"/>
              <a:t>Be more productive</a:t>
            </a:r>
          </a:p>
        </p:txBody>
      </p:sp>
    </p:spTree>
    <p:extLst>
      <p:ext uri="{BB962C8B-B14F-4D97-AF65-F5344CB8AC3E}">
        <p14:creationId xmlns:p14="http://schemas.microsoft.com/office/powerpoint/2010/main" val="27615117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13BF9-35EA-47A6-ABAE-F381ECD5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integration would been done?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D498B-BDBA-4337-B165-DFA22EFD9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5" y="2076257"/>
            <a:ext cx="5555965" cy="3655240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Visual Studio and Azure DevOps</a:t>
            </a:r>
          </a:p>
          <a:p>
            <a:r>
              <a:rPr lang="en-US" dirty="0"/>
              <a:t>Connection - </a:t>
            </a:r>
            <a:r>
              <a:rPr lang="en-US" b="1" dirty="0"/>
              <a:t>OAuth</a:t>
            </a:r>
            <a:endParaRPr lang="en-US" dirty="0"/>
          </a:p>
          <a:p>
            <a:r>
              <a:rPr lang="en-US" dirty="0"/>
              <a:t>Communication - </a:t>
            </a:r>
            <a:r>
              <a:rPr lang="en-US" b="1" dirty="0"/>
              <a:t>REST</a:t>
            </a:r>
          </a:p>
          <a:p>
            <a:r>
              <a:rPr lang="en-US" dirty="0"/>
              <a:t>Similar to the integration done in BI tools ‘Power BI’ / ‘Bold BI’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C99B1222-B209-44A6-A0BC-80B3023E172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r="25469"/>
          <a:stretch>
            <a:fillRect/>
          </a:stretch>
        </p:blipFill>
        <p:spPr bwMode="auto">
          <a:xfrm>
            <a:off x="6209610" y="0"/>
            <a:ext cx="59823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543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 (later)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11352181" cy="4050340"/>
          </a:xfrm>
        </p:spPr>
        <p:txBody>
          <a:bodyPr/>
          <a:lstStyle/>
          <a:p>
            <a:r>
              <a:rPr lang="en-US" dirty="0"/>
              <a:t>Demo generator: </a:t>
            </a:r>
            <a:r>
              <a:rPr lang="en-US" dirty="0">
                <a:hlinkClick r:id="rId3"/>
              </a:rPr>
              <a:t>https://azuredevopsdemogenerator.azurewebsites.net/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Walkthrough: </a:t>
            </a:r>
            <a:r>
              <a:rPr lang="en-US" dirty="0">
                <a:hlinkClick r:id="rId4"/>
              </a:rPr>
              <a:t>https://github.com/hsachinraj/GitHub-AzureDevOps</a:t>
            </a:r>
            <a:endParaRPr lang="en-US" dirty="0"/>
          </a:p>
          <a:p>
            <a:endParaRPr lang="en-US"/>
          </a:p>
          <a:p>
            <a:endParaRPr lang="en-US" dirty="0"/>
          </a:p>
          <a:p>
            <a:r>
              <a:rPr lang="en-US" dirty="0"/>
              <a:t>GitHub Extension for VS: </a:t>
            </a:r>
            <a:r>
              <a:rPr lang="en-US" dirty="0">
                <a:hlinkClick r:id="rId5"/>
              </a:rPr>
              <a:t>https://visualstudio.github.com/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BAFD7-49C7-4BF0-8F9D-B32404281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4385066"/>
            <a:ext cx="10694902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>
                <a:solidFill>
                  <a:schemeClr val="tx1"/>
                </a:solidFill>
                <a:ea typeface="+mj-ea"/>
                <a:cs typeface="+mj-cs"/>
              </a:rPr>
              <a:t>Azure Boards </a:t>
            </a:r>
            <a:br>
              <a:rPr lang="en-US" sz="420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4200">
                <a:solidFill>
                  <a:schemeClr val="tx1"/>
                </a:solidFill>
                <a:ea typeface="+mj-ea"/>
                <a:cs typeface="+mj-cs"/>
              </a:rPr>
              <a:t>VS 2017 and earlier</a:t>
            </a:r>
          </a:p>
        </p:txBody>
      </p:sp>
      <p:pic>
        <p:nvPicPr>
          <p:cNvPr id="1026" name="Picture 2" descr="https://i.stack.imgur.com/FO8mt.jpg">
            <a:extLst>
              <a:ext uri="{FF2B5EF4-FFF2-40B4-BE49-F238E27FC236}">
                <a16:creationId xmlns:a16="http://schemas.microsoft.com/office/drawing/2014/main" id="{FCFA4E4F-46A7-4613-9550-981EC4FD4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5"/>
          <a:stretch/>
        </p:blipFill>
        <p:spPr bwMode="auto">
          <a:xfrm>
            <a:off x="20" y="10"/>
            <a:ext cx="12191980" cy="42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8" name="Straight Connector 134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8094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922913"/>
            <a:ext cx="9144000" cy="609398"/>
          </a:xfrm>
        </p:spPr>
        <p:txBody>
          <a:bodyPr/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0528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2848" y="1659285"/>
            <a:ext cx="4167887" cy="3539430"/>
          </a:xfrm>
        </p:spPr>
        <p:txBody>
          <a:bodyPr/>
          <a:lstStyle/>
          <a:p>
            <a:r>
              <a:rPr lang="en-US" dirty="0"/>
              <a:t>Dinesh Kumar P</a:t>
            </a:r>
            <a:br>
              <a:rPr lang="en-US" dirty="0"/>
            </a:br>
            <a:r>
              <a:rPr lang="en-US" sz="2000" dirty="0"/>
              <a:t>Product Manager, </a:t>
            </a:r>
            <a:br>
              <a:rPr lang="en-US" sz="2000" dirty="0"/>
            </a:br>
            <a:r>
              <a:rPr lang="en-US" sz="1600" dirty="0"/>
              <a:t>Data platform </a:t>
            </a:r>
            <a:br>
              <a:rPr lang="en-US" sz="2000" dirty="0"/>
            </a:br>
            <a:r>
              <a:rPr lang="en-US" sz="1800" dirty="0"/>
              <a:t>Syncfusion Software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chemeClr val="accent2"/>
                </a:solidFill>
              </a:rPr>
              <a:t>Twitter - @dinuswt22</a:t>
            </a:r>
            <a:br>
              <a:rPr lang="en-US" sz="2800" dirty="0">
                <a:solidFill>
                  <a:schemeClr val="accent2"/>
                </a:solidFill>
              </a:rPr>
            </a:br>
            <a:br>
              <a:rPr lang="en-US" sz="2800" dirty="0"/>
            </a:br>
            <a:r>
              <a:rPr lang="en-US" sz="2800" i="1" dirty="0">
                <a:solidFill>
                  <a:srgbClr val="00B050"/>
                </a:solidFill>
              </a:rPr>
              <a:t>dinesarun@hotmail.com</a:t>
            </a:r>
            <a:endParaRPr lang="en-US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ftware engineer - life cycle">
            <a:extLst>
              <a:ext uri="{FF2B5EF4-FFF2-40B4-BE49-F238E27FC236}">
                <a16:creationId xmlns:a16="http://schemas.microsoft.com/office/drawing/2014/main" id="{64673D89-0FB8-4232-AF70-165876C66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3753D0-2EC2-4773-A134-586FF754D278}"/>
              </a:ext>
            </a:extLst>
          </p:cNvPr>
          <p:cNvSpPr txBox="1"/>
          <p:nvPr/>
        </p:nvSpPr>
        <p:spPr>
          <a:xfrm>
            <a:off x="690866" y="5110811"/>
            <a:ext cx="540513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dirty="0">
                <a:solidFill>
                  <a:srgbClr val="00B050"/>
                </a:solidFill>
              </a:rPr>
              <a:t>Developer’s Life Cycle</a:t>
            </a:r>
            <a:endParaRPr lang="en-IN" sz="4400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31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wilio todoist github">
            <a:extLst>
              <a:ext uri="{FF2B5EF4-FFF2-40B4-BE49-F238E27FC236}">
                <a16:creationId xmlns:a16="http://schemas.microsoft.com/office/drawing/2014/main" id="{F2A4A9C0-35FD-4FD0-ADB9-AD3F9532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15" y="2693709"/>
            <a:ext cx="7674598" cy="314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4AFFBC-FD55-44E4-90A9-306A07A57DE0}"/>
              </a:ext>
            </a:extLst>
          </p:cNvPr>
          <p:cNvSpPr txBox="1"/>
          <p:nvPr/>
        </p:nvSpPr>
        <p:spPr>
          <a:xfrm>
            <a:off x="3615769" y="533938"/>
            <a:ext cx="5596212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Everything now being made available as SaaS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E.g. MS Office now – MS Office online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 Visual Studio would be GA as SaaS</a:t>
            </a:r>
          </a:p>
        </p:txBody>
      </p:sp>
    </p:spTree>
    <p:extLst>
      <p:ext uri="{BB962C8B-B14F-4D97-AF65-F5344CB8AC3E}">
        <p14:creationId xmlns:p14="http://schemas.microsoft.com/office/powerpoint/2010/main" val="22162607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0B0EC26-139F-4071-B3D5-C7E481D8E39A}"/>
              </a:ext>
            </a:extLst>
          </p:cNvPr>
          <p:cNvSpPr/>
          <p:nvPr/>
        </p:nvSpPr>
        <p:spPr bwMode="auto">
          <a:xfrm>
            <a:off x="331087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with Azure DevOps</a:t>
            </a:r>
          </a:p>
        </p:txBody>
      </p:sp>
    </p:spTree>
    <p:extLst>
      <p:ext uri="{BB962C8B-B14F-4D97-AF65-F5344CB8AC3E}">
        <p14:creationId xmlns:p14="http://schemas.microsoft.com/office/powerpoint/2010/main" val="19886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4D5356B-BD8C-44C1-83AF-D97C1ABA67BC}"/>
              </a:ext>
            </a:extLst>
          </p:cNvPr>
          <p:cNvSpPr/>
          <p:nvPr/>
        </p:nvSpPr>
        <p:spPr bwMode="auto">
          <a:xfrm rot="16200000">
            <a:off x="4788453" y="1751423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 dirty="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 descr="A screenshot of Azure Boards showing a KanBan board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" b="-126"/>
          <a:stretch/>
        </p:blipFill>
        <p:spPr>
          <a:xfrm>
            <a:off x="6045534" y="220167"/>
            <a:ext cx="5622500" cy="3524614"/>
          </a:xfrm>
          <a:prstGeom prst="rect">
            <a:avLst/>
          </a:prstGeom>
          <a:ln>
            <a:solidFill>
              <a:srgbClr val="D2D2D2"/>
            </a:solidFill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 dirty="0">
                <a:solidFill>
                  <a:schemeClr val="bg1"/>
                </a:solidFill>
              </a:rPr>
              <a:t>Connecting ideas to releases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 dirty="0">
                <a:solidFill>
                  <a:schemeClr val="bg1"/>
                </a:solidFill>
              </a:rPr>
              <a:t>Scrum ready to help your teams run sprints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Integrated with GitHub commits and pull requests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 dirty="0">
                <a:solidFill>
                  <a:schemeClr val="bg1"/>
                </a:solidFill>
              </a:rPr>
              <a:t>Insights into project status and health</a:t>
            </a:r>
          </a:p>
        </p:txBody>
      </p:sp>
    </p:spTree>
    <p:extLst>
      <p:ext uri="{BB962C8B-B14F-4D97-AF65-F5344CB8AC3E}">
        <p14:creationId xmlns:p14="http://schemas.microsoft.com/office/powerpoint/2010/main" val="63346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6E55E6E-F84C-4E66-8D4B-C3C8B38739F7}"/>
              </a:ext>
            </a:extLst>
          </p:cNvPr>
          <p:cNvSpPr/>
          <p:nvPr/>
        </p:nvSpPr>
        <p:spPr bwMode="auto">
          <a:xfrm rot="16200000">
            <a:off x="4788452" y="2824894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500" cy="3514062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DEVELOP</a:t>
            </a:r>
            <a:r>
              <a:rPr lang="en-GB" sz="2000" dirty="0">
                <a:solidFill>
                  <a:schemeClr val="bg1"/>
                </a:solidFill>
              </a:rPr>
              <a:t> (Source code maintenance)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Private Git for your teams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Code review via branch pull requests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Branch policies and build validation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Easy migration path to / from GitHub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1544 L -2.29167E-6 -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0C5A2F8-B1FD-4886-9436-A60AD35C1454}"/>
              </a:ext>
            </a:extLst>
          </p:cNvPr>
          <p:cNvSpPr/>
          <p:nvPr/>
        </p:nvSpPr>
        <p:spPr bwMode="auto">
          <a:xfrm rot="16200000">
            <a:off x="4789266" y="3823203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402142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TEST</a:t>
            </a:r>
            <a:r>
              <a:rPr lang="en-GB" sz="2000" dirty="0">
                <a:solidFill>
                  <a:schemeClr val="bg1"/>
                </a:solidFill>
              </a:rPr>
              <a:t> – CI , CD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Any language, any platform, any cloud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Native support for containers and Kubernetes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Best-in-class for open source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C75C011-726B-4E8D-922C-6A4EE4334E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499" cy="3514062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363FC768-8135-48ED-AC7F-91C7F5E0A8B8}"/>
              </a:ext>
            </a:extLst>
          </p:cNvPr>
          <p:cNvSpPr/>
          <p:nvPr/>
        </p:nvSpPr>
        <p:spPr bwMode="auto">
          <a:xfrm>
            <a:off x="11748374" y="6468271"/>
            <a:ext cx="207264" cy="207264"/>
          </a:xfrm>
          <a:prstGeom prst="ellipse">
            <a:avLst/>
          </a:pr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79EB55-C5C3-495D-A197-833AD7392540}"/>
              </a:ext>
            </a:extLst>
          </p:cNvPr>
          <p:cNvSpPr/>
          <p:nvPr/>
        </p:nvSpPr>
        <p:spPr bwMode="auto">
          <a:xfrm>
            <a:off x="11447997" y="6468271"/>
            <a:ext cx="207264" cy="2072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1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14537 L -4.79167E-6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C164B19-17CA-46AC-BC00-2E101FCBCD6B}"/>
              </a:ext>
            </a:extLst>
          </p:cNvPr>
          <p:cNvSpPr/>
          <p:nvPr/>
        </p:nvSpPr>
        <p:spPr bwMode="auto">
          <a:xfrm rot="16200000">
            <a:off x="4784780" y="3823203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401146"/>
            <a:ext cx="5622500" cy="3162656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402142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TEST</a:t>
            </a:r>
            <a:r>
              <a:rPr lang="en-GB" sz="2000" dirty="0">
                <a:solidFill>
                  <a:schemeClr val="bg1"/>
                </a:solidFill>
              </a:rPr>
              <a:t> – CI , CD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Deploy to on-premises, ANY cloud or a hybrid of cloud and on-prem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Staged environment releases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Pre and post deployment approvals with gates to automate approval based on conditions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C61E31-53A1-4BD0-B422-53944F8AA4D8}"/>
              </a:ext>
            </a:extLst>
          </p:cNvPr>
          <p:cNvSpPr/>
          <p:nvPr/>
        </p:nvSpPr>
        <p:spPr bwMode="auto">
          <a:xfrm>
            <a:off x="11748374" y="6468271"/>
            <a:ext cx="207264" cy="2072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181263-6328-4C3F-B849-3D59364C151C}"/>
              </a:ext>
            </a:extLst>
          </p:cNvPr>
          <p:cNvSpPr/>
          <p:nvPr/>
        </p:nvSpPr>
        <p:spPr bwMode="auto">
          <a:xfrm>
            <a:off x="11447997" y="6468271"/>
            <a:ext cx="207264" cy="207264"/>
          </a:xfrm>
          <a:prstGeom prst="ellipse">
            <a:avLst/>
          </a:pr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" id="{9DB3D05F-6371-48EA-A8D2-A01CFEC5E5A8}" vid="{7E5F3317-8777-43BC-B5E4-569855CBE125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" id="{9DB3D05F-6371-48EA-A8D2-A01CFEC5E5A8}" vid="{A3FC0CA9-46DB-457B-B63A-17E7CF03E7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965de625-df5b-42e9-a277-2113da4f119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Widescreen</PresentationFormat>
  <Paragraphs>126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Taking DevOps to Next Level with  VS 2019</vt:lpstr>
      <vt:lpstr>Dinesh Kumar P Product Manager,  Data platform  Syncfusion Software   Twitter - @dinuswt22  dinesarun@hotmail.com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Integrated with GitHub</vt:lpstr>
      <vt:lpstr>Why does Azure DevOps brings in all services together?</vt:lpstr>
      <vt:lpstr>Why does Azure DevOps brings in all services together?</vt:lpstr>
      <vt:lpstr>How this integration would been done?</vt:lpstr>
      <vt:lpstr>Follow along (later)</vt:lpstr>
      <vt:lpstr>Azure Boards  VS 2017 and earlier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DevOps to Next Level with  VS 2019</dc:title>
  <dc:creator>Dinesh Kumar P</dc:creator>
  <cp:lastModifiedBy>Dinesh Kumar P</cp:lastModifiedBy>
  <cp:revision>1</cp:revision>
  <dcterms:created xsi:type="dcterms:W3CDTF">2019-06-07T05:33:55Z</dcterms:created>
  <dcterms:modified xsi:type="dcterms:W3CDTF">2019-06-07T05:33:57Z</dcterms:modified>
</cp:coreProperties>
</file>